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</p:sldIdLst>
  <p:sldSz cy="6858000" cx="12192000"/>
  <p:notesSz cx="6858000" cy="9144000"/>
  <p:embeddedFontLst>
    <p:embeddedFont>
      <p:font typeface="Play"/>
      <p:regular r:id="rId15"/>
      <p:bold r:id="rId16"/>
    </p:embeddedFont>
    <p:embeddedFont>
      <p:font typeface="Overlock"/>
      <p:regular r:id="rId17"/>
      <p:bold r:id="rId18"/>
      <p:italic r:id="rId19"/>
      <p:boldItalic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21" roundtripDataSignature="AMtx7mgtnu6l6RNwNxpGZtg3iWUog91Ac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Overlock-boldItalic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21" Type="http://customschemas.google.com/relationships/presentationmetadata" Target="meta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Play-regular.fntdata"/><Relationship Id="rId14" Type="http://schemas.openxmlformats.org/officeDocument/2006/relationships/slide" Target="slides/slide10.xml"/><Relationship Id="rId17" Type="http://schemas.openxmlformats.org/officeDocument/2006/relationships/font" Target="fonts/Overlock-regular.fntdata"/><Relationship Id="rId16" Type="http://schemas.openxmlformats.org/officeDocument/2006/relationships/font" Target="fonts/Play-bold.fntdata"/><Relationship Id="rId5" Type="http://schemas.openxmlformats.org/officeDocument/2006/relationships/slide" Target="slides/slide1.xml"/><Relationship Id="rId19" Type="http://schemas.openxmlformats.org/officeDocument/2006/relationships/font" Target="fonts/Overlock-italic.fntdata"/><Relationship Id="rId6" Type="http://schemas.openxmlformats.org/officeDocument/2006/relationships/slide" Target="slides/slide2.xml"/><Relationship Id="rId18" Type="http://schemas.openxmlformats.org/officeDocument/2006/relationships/font" Target="fonts/Overlock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6" name="Google Shape;86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2" name="Google Shape;192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96" name="Google Shape;96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7" name="Google Shape;107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a1c1b7b09b_0_2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1" name="Google Shape;121;g3a1c1b7b09b_0_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5" name="Google Shape;135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a1c1b7b09b_0_4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7" name="Google Shape;147;g3a1c1b7b09b_0_4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9" name="Google Shape;159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1" name="Google Shape;171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3a2a509c1c0_1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3" name="Google Shape;183;g3a2a509c1c0_1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0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0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9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0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20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" name="Google Shape;28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3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13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57575"/>
              </a:buClr>
              <a:buSzPts val="2400"/>
              <a:buNone/>
              <a:defRPr sz="2400">
                <a:solidFill>
                  <a:srgbClr val="757575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2000"/>
              <a:buNone/>
              <a:defRPr sz="2000">
                <a:solidFill>
                  <a:srgbClr val="757575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800"/>
              <a:buNone/>
              <a:defRPr sz="1800">
                <a:solidFill>
                  <a:srgbClr val="757575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9pPr>
          </a:lstStyle>
          <a:p/>
        </p:txBody>
      </p:sp>
      <p:sp>
        <p:nvSpPr>
          <p:cNvPr id="34" name="Google Shape;34;p1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4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14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1" name="Google Shape;41;p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5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15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7" name="Google Shape;47;p15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" name="Google Shape;48;p15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9" name="Google Shape;49;p15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0" name="Google Shape;50;p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1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7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7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17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2" name="Google Shape;62;p1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8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8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8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  <a:defRPr b="0" i="0" sz="44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9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5" Type="http://schemas.openxmlformats.org/officeDocument/2006/relationships/image" Target="../media/image1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5" Type="http://schemas.openxmlformats.org/officeDocument/2006/relationships/image" Target="../media/image1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5" Type="http://schemas.openxmlformats.org/officeDocument/2006/relationships/image" Target="../media/image1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5" Type="http://schemas.openxmlformats.org/officeDocument/2006/relationships/image" Target="../media/image1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5" Type="http://schemas.openxmlformats.org/officeDocument/2006/relationships/image" Target="../media/image6.png"/><Relationship Id="rId6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5" Type="http://schemas.openxmlformats.org/officeDocument/2006/relationships/image" Target="../media/image18.png"/><Relationship Id="rId6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5" Type="http://schemas.openxmlformats.org/officeDocument/2006/relationships/image" Target="../media/image11.png"/><Relationship Id="rId6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5" Type="http://schemas.openxmlformats.org/officeDocument/2006/relationships/image" Target="../media/image15.png"/><Relationship Id="rId6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5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map of a city" id="88" name="Google Shape;88;p1"/>
          <p:cNvPicPr preferRelativeResize="0"/>
          <p:nvPr/>
        </p:nvPicPr>
        <p:blipFill rotWithShape="1">
          <a:blip r:embed="rId3">
            <a:alphaModFix amt="29000"/>
          </a:blip>
          <a:srcRect b="4543" l="1856" r="2431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A red and green pin with a camera and x" id="90" name="Google Shape;90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1501140" y="0"/>
            <a:ext cx="6858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olorful text on a black background&#10;&#10;AI-generated content may be incorrect." id="91" name="Google Shape;91;p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212080" y="-1112520"/>
            <a:ext cx="5722620" cy="572262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"/>
          <p:cNvSpPr txBox="1"/>
          <p:nvPr/>
        </p:nvSpPr>
        <p:spPr>
          <a:xfrm>
            <a:off x="6422714" y="5710019"/>
            <a:ext cx="3607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Overlock"/>
                <a:ea typeface="Overlock"/>
                <a:cs typeface="Overlock"/>
                <a:sym typeface="Overlock"/>
              </a:rPr>
              <a:t>Projeto de Desenvolvimento Móvel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Overlock"/>
                <a:ea typeface="Overlock"/>
                <a:cs typeface="Overlock"/>
                <a:sym typeface="Overlock"/>
              </a:rPr>
              <a:t>3º Semestre | T1-G1</a:t>
            </a:r>
            <a:endParaRPr b="0" i="0" sz="1800" u="none" cap="none" strike="noStrike">
              <a:solidFill>
                <a:schemeClr val="dk1"/>
              </a:solidFill>
              <a:latin typeface="Overlock"/>
              <a:ea typeface="Overlock"/>
              <a:cs typeface="Overlock"/>
              <a:sym typeface="Overlock"/>
            </a:endParaRPr>
          </a:p>
        </p:txBody>
      </p:sp>
      <p:sp>
        <p:nvSpPr>
          <p:cNvPr id="93" name="Google Shape;93;p1"/>
          <p:cNvSpPr txBox="1"/>
          <p:nvPr/>
        </p:nvSpPr>
        <p:spPr>
          <a:xfrm>
            <a:off x="5212075" y="3429000"/>
            <a:ext cx="6028800" cy="13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Overlock"/>
                <a:ea typeface="Overlock"/>
                <a:cs typeface="Overlock"/>
                <a:sym typeface="Overlock"/>
              </a:rPr>
              <a:t>Tiago Manuel Antunes Cabaça - 20241185</a:t>
            </a:r>
            <a:endParaRPr sz="20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Overlock"/>
                <a:ea typeface="Overlock"/>
                <a:cs typeface="Overlock"/>
                <a:sym typeface="Overlock"/>
              </a:rPr>
              <a:t>César de Oliveira Rodrigues - 20240449</a:t>
            </a:r>
            <a:endParaRPr sz="20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Overlock"/>
                <a:ea typeface="Overlock"/>
                <a:cs typeface="Overlock"/>
                <a:sym typeface="Overlock"/>
              </a:rPr>
              <a:t>“Lucas Dernedde Sequeira Gomes Nicolau” - 20241526</a:t>
            </a:r>
            <a:endParaRPr sz="20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Overlock"/>
                <a:ea typeface="Overlock"/>
                <a:cs typeface="Overlock"/>
                <a:sym typeface="Overlock"/>
              </a:rPr>
              <a:t>Muhammad Sudeis Abdul Latif Sacoor - 2024170</a:t>
            </a:r>
            <a:r>
              <a:rPr b="0" i="0" lang="en-US" sz="2000" u="none" cap="none" strike="noStrike">
                <a:solidFill>
                  <a:schemeClr val="dk1"/>
                </a:solidFill>
                <a:latin typeface="Overlock"/>
                <a:ea typeface="Overlock"/>
                <a:cs typeface="Overlock"/>
                <a:sym typeface="Overlock"/>
              </a:rPr>
              <a:t>7</a:t>
            </a:r>
            <a:endParaRPr b="0" i="0" sz="2000" u="none" cap="none" strike="noStrike">
              <a:solidFill>
                <a:schemeClr val="dk1"/>
              </a:solidFill>
              <a:latin typeface="Overlock"/>
              <a:ea typeface="Overlock"/>
              <a:cs typeface="Overlock"/>
              <a:sym typeface="Overlock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map of a city" id="194" name="Google Shape;194;p8"/>
          <p:cNvPicPr preferRelativeResize="0"/>
          <p:nvPr/>
        </p:nvPicPr>
        <p:blipFill rotWithShape="1">
          <a:blip r:embed="rId3">
            <a:alphaModFix amt="29000"/>
          </a:blip>
          <a:srcRect b="4544" l="1855" r="2433" t="0"/>
          <a:stretch/>
        </p:blipFill>
        <p:spPr>
          <a:xfrm>
            <a:off x="0" y="-1"/>
            <a:ext cx="12192000" cy="68580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red and green pin with a camera and x" id="195" name="Google Shape;195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1061341" y="451256"/>
            <a:ext cx="5955486" cy="5955486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8"/>
          <p:cNvSpPr txBox="1"/>
          <p:nvPr>
            <p:ph idx="12" type="sldNum"/>
          </p:nvPr>
        </p:nvSpPr>
        <p:spPr>
          <a:xfrm>
            <a:off x="9364980" y="631031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97" name="Google Shape;197;p8"/>
          <p:cNvSpPr txBox="1"/>
          <p:nvPr/>
        </p:nvSpPr>
        <p:spPr>
          <a:xfrm>
            <a:off x="4577245" y="1357986"/>
            <a:ext cx="5074800" cy="47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i="0" lang="en-US" sz="6000" u="none" cap="none" strike="noStrike">
                <a:solidFill>
                  <a:srgbClr val="DA291C"/>
                </a:solidFill>
                <a:latin typeface="Overlock"/>
                <a:ea typeface="Overlock"/>
                <a:cs typeface="Overlock"/>
                <a:sym typeface="Overlock"/>
              </a:rPr>
              <a:t>XPLORE IT!</a:t>
            </a:r>
            <a:endParaRPr b="1" i="0" sz="6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t/>
            </a:r>
            <a:endParaRPr b="1" i="0" sz="6000" u="none" cap="none" strike="noStrike">
              <a:solidFill>
                <a:schemeClr val="dk1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i="0" lang="en-US" sz="6000" u="none" cap="none" strike="noStrike">
                <a:solidFill>
                  <a:srgbClr val="089550"/>
                </a:solidFill>
                <a:latin typeface="Overlock"/>
                <a:ea typeface="Overlock"/>
                <a:cs typeface="Overlock"/>
                <a:sym typeface="Overlock"/>
              </a:rPr>
              <a:t>MARK IT!</a:t>
            </a:r>
            <a:endParaRPr b="1" i="0" sz="6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t/>
            </a:r>
            <a:endParaRPr b="1" i="0" sz="6000" u="none" cap="none" strike="noStrike">
              <a:solidFill>
                <a:schemeClr val="dk1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i="0" lang="en-US" sz="6000" u="none" cap="none" strike="noStrike">
                <a:solidFill>
                  <a:srgbClr val="FFE900"/>
                </a:solidFill>
                <a:latin typeface="Overlock"/>
                <a:ea typeface="Overlock"/>
                <a:cs typeface="Overlock"/>
                <a:sym typeface="Overlock"/>
              </a:rPr>
              <a:t>SHARE IT!</a:t>
            </a:r>
            <a:endParaRPr b="1" i="0" sz="6000" u="none" cap="none" strike="noStrike">
              <a:solidFill>
                <a:srgbClr val="FFE900"/>
              </a:solidFill>
              <a:latin typeface="Overlock"/>
              <a:ea typeface="Overlock"/>
              <a:cs typeface="Overlock"/>
              <a:sym typeface="Overlock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map of a city" id="98" name="Google Shape;98;p2"/>
          <p:cNvPicPr preferRelativeResize="0"/>
          <p:nvPr/>
        </p:nvPicPr>
        <p:blipFill rotWithShape="1">
          <a:blip r:embed="rId3">
            <a:alphaModFix amt="29000"/>
          </a:blip>
          <a:srcRect b="4544" l="1855" r="2433" t="0"/>
          <a:stretch/>
        </p:blipFill>
        <p:spPr>
          <a:xfrm>
            <a:off x="0" y="-1"/>
            <a:ext cx="121920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2"/>
          <p:cNvSpPr txBox="1"/>
          <p:nvPr/>
        </p:nvSpPr>
        <p:spPr>
          <a:xfrm>
            <a:off x="1306050" y="324088"/>
            <a:ext cx="8082300" cy="6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-US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Relembro do Projeto</a:t>
            </a:r>
            <a:endParaRPr b="1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red and green pin with a camera and x" id="100" name="Google Shape;100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19506" y="-1"/>
            <a:ext cx="1325564" cy="13255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red and green pin with a camera and x" id="101" name="Google Shape;101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469380" y="172727"/>
            <a:ext cx="6512546" cy="6512546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"/>
          <p:cNvSpPr txBox="1"/>
          <p:nvPr>
            <p:ph idx="12" type="sldNum"/>
          </p:nvPr>
        </p:nvSpPr>
        <p:spPr>
          <a:xfrm>
            <a:off x="9319239" y="6320148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3" name="Google Shape;103;p2"/>
          <p:cNvSpPr txBox="1"/>
          <p:nvPr/>
        </p:nvSpPr>
        <p:spPr>
          <a:xfrm>
            <a:off x="1306050" y="1325575"/>
            <a:ext cx="6512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 que é a Xplored?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"/>
          <p:cNvSpPr txBox="1"/>
          <p:nvPr/>
        </p:nvSpPr>
        <p:spPr>
          <a:xfrm>
            <a:off x="1024350" y="3086250"/>
            <a:ext cx="6794400" cy="13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Xplored é uma aplicação móvel que ajuda qualquer pessoa a descobrir a cidade de forma simples e interativa. É uma plataforma pensada para explorar, partilhar e conhecer melhor o espaço urbano.</a:t>
            </a:r>
            <a:endParaRPr b="0" i="0" sz="1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map of a city" id="109" name="Google Shape;109;p3"/>
          <p:cNvPicPr preferRelativeResize="0"/>
          <p:nvPr/>
        </p:nvPicPr>
        <p:blipFill rotWithShape="1">
          <a:blip r:embed="rId3">
            <a:alphaModFix amt="29000"/>
          </a:blip>
          <a:srcRect b="4544" l="1855" r="2433" t="0"/>
          <a:stretch/>
        </p:blipFill>
        <p:spPr>
          <a:xfrm>
            <a:off x="0" y="-1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3"/>
          <p:cNvSpPr txBox="1"/>
          <p:nvPr>
            <p:ph type="title"/>
          </p:nvPr>
        </p:nvSpPr>
        <p:spPr>
          <a:xfrm>
            <a:off x="1306050" y="184275"/>
            <a:ext cx="10515600" cy="95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b="1" lang="en-US">
                <a:latin typeface="Arial"/>
                <a:ea typeface="Arial"/>
                <a:cs typeface="Arial"/>
                <a:sym typeface="Arial"/>
              </a:rPr>
              <a:t>Personas e Cenários de Utilização</a:t>
            </a:r>
            <a:endParaRPr b="1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red and green pin with a camera and x" id="111" name="Google Shape;111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19506" y="-1"/>
            <a:ext cx="1325564" cy="1325564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3"/>
          <p:cNvSpPr txBox="1"/>
          <p:nvPr>
            <p:ph idx="12" type="sldNum"/>
          </p:nvPr>
        </p:nvSpPr>
        <p:spPr>
          <a:xfrm>
            <a:off x="9364980" y="631031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3" name="Google Shape;113;p3"/>
          <p:cNvSpPr/>
          <p:nvPr/>
        </p:nvSpPr>
        <p:spPr>
          <a:xfrm>
            <a:off x="965700" y="1365775"/>
            <a:ext cx="10260600" cy="5006100"/>
          </a:xfrm>
          <a:prstGeom prst="roundRect">
            <a:avLst>
              <a:gd fmla="val 12002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4" name="Google Shape;114;p3" title="perfil.png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59550" y="1650200"/>
            <a:ext cx="1944975" cy="1944975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3"/>
          <p:cNvSpPr txBox="1"/>
          <p:nvPr/>
        </p:nvSpPr>
        <p:spPr>
          <a:xfrm>
            <a:off x="1186400" y="3985450"/>
            <a:ext cx="2691300" cy="21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Nome:</a:t>
            </a:r>
            <a:r>
              <a:rPr b="0" i="0" lang="en-US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Nataly Romero</a:t>
            </a:r>
            <a:endParaRPr b="0" i="0" sz="1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Idade:</a:t>
            </a:r>
            <a:r>
              <a:rPr b="0" i="0" lang="en-US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22</a:t>
            </a:r>
            <a:endParaRPr b="0" i="0" sz="1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Nacionalidade:</a:t>
            </a:r>
            <a:r>
              <a:rPr b="0" i="0" lang="en-US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Colombiana</a:t>
            </a:r>
            <a:endParaRPr b="0" i="0" sz="1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Ocupação:</a:t>
            </a:r>
            <a:r>
              <a:rPr b="0" i="0" lang="en-US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Estudante Erasmus (Comunicação Social)</a:t>
            </a:r>
            <a:endParaRPr b="0" i="0" sz="1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Localização Atual:</a:t>
            </a:r>
            <a:r>
              <a:rPr b="0" i="0" lang="en-US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Moscavide, Loures</a:t>
            </a:r>
            <a:endParaRPr b="0" i="0" sz="1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US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Perfil:</a:t>
            </a:r>
            <a:r>
              <a:rPr b="0" i="0" lang="en-US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Exploradora, independente, adora fotografia e experiências locais.</a:t>
            </a:r>
            <a:endParaRPr b="0" i="0" sz="3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3"/>
          <p:cNvSpPr txBox="1"/>
          <p:nvPr/>
        </p:nvSpPr>
        <p:spPr>
          <a:xfrm>
            <a:off x="3877700" y="1526300"/>
            <a:ext cx="4350300" cy="311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Backstory</a:t>
            </a:r>
            <a:endParaRPr b="1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Nataly chegou a Lisboa para um semestre de Erasmus e rapidamente percebeu que os roteiros tradicionais são caros e pouco autênticos. Gosta de caminhar, descobrir miradouros escondidos e encontrar restaurantes familiares, fora das zonas turísticas. Tem um orçamento limitado, por isso valoriza descontos e vantagens que lhe permitam </a:t>
            </a:r>
            <a:r>
              <a:rPr lang="en-US" sz="1300">
                <a:solidFill>
                  <a:schemeClr val="dk1"/>
                </a:solidFill>
              </a:rPr>
              <a:t>experienciar </a:t>
            </a:r>
            <a:r>
              <a:rPr b="0" i="0" lang="en-US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mais a cidade.</a:t>
            </a:r>
            <a:endParaRPr b="0" i="0" sz="1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Usa o telemóvel para quase tudo, especialmente mapas e redes sociais, e gosta de publicar fotos das suas descobertas.</a:t>
            </a:r>
            <a:endParaRPr b="0" i="0" sz="3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3"/>
          <p:cNvSpPr txBox="1"/>
          <p:nvPr/>
        </p:nvSpPr>
        <p:spPr>
          <a:xfrm>
            <a:off x="8228000" y="2422375"/>
            <a:ext cx="2900400" cy="28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Objetivos ao usar o Xplored</a:t>
            </a:r>
            <a:endParaRPr b="1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●"/>
            </a:pPr>
            <a:r>
              <a:rPr b="0" i="0" lang="en-US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Encontrar locais pouco conhecidos perto dela.</a:t>
            </a:r>
            <a:endParaRPr b="0" i="0" sz="1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●"/>
            </a:pPr>
            <a:r>
              <a:rPr b="0" i="0" lang="en-US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Registar visitas com fotos e ganhar pontos.</a:t>
            </a:r>
            <a:endParaRPr b="0" i="0" sz="1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●"/>
            </a:pPr>
            <a:r>
              <a:rPr b="0" i="0" lang="en-US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Trocar pontos por cupões úteis (cafés, museus, transportes).</a:t>
            </a:r>
            <a:endParaRPr b="0" i="0" sz="1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●"/>
            </a:pPr>
            <a:r>
              <a:rPr b="0" i="0" lang="en-US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Criar um “diário de exploração” da sua estadia em Portugal.</a:t>
            </a:r>
            <a:endParaRPr b="0" i="0" sz="3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3"/>
          <p:cNvSpPr txBox="1"/>
          <p:nvPr/>
        </p:nvSpPr>
        <p:spPr>
          <a:xfrm>
            <a:off x="3877700" y="4567925"/>
            <a:ext cx="4350300" cy="174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Frustrações</a:t>
            </a:r>
            <a:endParaRPr b="1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●"/>
            </a:pPr>
            <a:r>
              <a:rPr b="0" i="0" lang="en-US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Sites e apps turísticas demasiado comerciais.</a:t>
            </a:r>
            <a:endParaRPr b="0" i="0" sz="1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●"/>
            </a:pPr>
            <a:r>
              <a:rPr b="0" i="0" lang="en-US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Falta de recomendações reais feitas por pessoas como ela.</a:t>
            </a:r>
            <a:endParaRPr b="0" i="0" sz="1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●"/>
            </a:pPr>
            <a:r>
              <a:rPr b="0" i="0" lang="en-US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Dificuldade em saber se um lugar vale a pena antes de ir.</a:t>
            </a:r>
            <a:endParaRPr b="0" i="0" sz="3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map of a city" id="123" name="Google Shape;123;g3a1c1b7b09b_0_28"/>
          <p:cNvPicPr preferRelativeResize="0"/>
          <p:nvPr/>
        </p:nvPicPr>
        <p:blipFill rotWithShape="1">
          <a:blip r:embed="rId3">
            <a:alphaModFix amt="29000"/>
          </a:blip>
          <a:srcRect b="4543" l="1855" r="2431" t="0"/>
          <a:stretch/>
        </p:blipFill>
        <p:spPr>
          <a:xfrm>
            <a:off x="0" y="-1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g3a1c1b7b09b_0_28"/>
          <p:cNvSpPr txBox="1"/>
          <p:nvPr>
            <p:ph type="title"/>
          </p:nvPr>
        </p:nvSpPr>
        <p:spPr>
          <a:xfrm>
            <a:off x="1306050" y="184275"/>
            <a:ext cx="10515600" cy="95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b="1" lang="en-US">
                <a:latin typeface="Arial"/>
                <a:ea typeface="Arial"/>
                <a:cs typeface="Arial"/>
                <a:sym typeface="Arial"/>
              </a:rPr>
              <a:t>Personas e Cenários de Utilização</a:t>
            </a:r>
            <a:endParaRPr b="1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red and green pin with a camera and x" id="125" name="Google Shape;125;g3a1c1b7b09b_0_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19506" y="-1"/>
            <a:ext cx="1325564" cy="1325564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g3a1c1b7b09b_0_28"/>
          <p:cNvSpPr txBox="1"/>
          <p:nvPr>
            <p:ph idx="12" type="sldNum"/>
          </p:nvPr>
        </p:nvSpPr>
        <p:spPr>
          <a:xfrm>
            <a:off x="9364980" y="6310313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7" name="Google Shape;127;g3a1c1b7b09b_0_28"/>
          <p:cNvSpPr/>
          <p:nvPr/>
        </p:nvSpPr>
        <p:spPr>
          <a:xfrm>
            <a:off x="965700" y="1365775"/>
            <a:ext cx="10260600" cy="5006100"/>
          </a:xfrm>
          <a:prstGeom prst="roundRect">
            <a:avLst>
              <a:gd fmla="val 12002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g3a1c1b7b09b_0_28"/>
          <p:cNvSpPr txBox="1"/>
          <p:nvPr/>
        </p:nvSpPr>
        <p:spPr>
          <a:xfrm>
            <a:off x="1200600" y="4043200"/>
            <a:ext cx="25446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Nome:</a:t>
            </a:r>
            <a:r>
              <a:rPr b="0" i="0" lang="en-US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João Figueiredo</a:t>
            </a:r>
            <a:endParaRPr b="0" i="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Idade:</a:t>
            </a:r>
            <a:r>
              <a:rPr b="0" i="0" lang="en-US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38</a:t>
            </a:r>
            <a:endParaRPr b="0" i="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Nacionalidade:</a:t>
            </a:r>
            <a:r>
              <a:rPr b="0" i="0" lang="en-US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Português</a:t>
            </a:r>
            <a:endParaRPr b="0" i="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Ocupação:</a:t>
            </a:r>
            <a:r>
              <a:rPr b="0" i="0" lang="en-US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Técnico de redes</a:t>
            </a:r>
            <a:endParaRPr b="0" i="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Localização:</a:t>
            </a:r>
            <a:r>
              <a:rPr b="0" i="0" lang="en-US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Portela, Loures</a:t>
            </a:r>
            <a:endParaRPr b="0" i="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US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Perfil:</a:t>
            </a:r>
            <a:r>
              <a:rPr b="0" i="0" lang="en-US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Pragmático, familiar, procura atividades económicas e organizadas.</a:t>
            </a:r>
            <a:endParaRPr b="0" i="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g3a1c1b7b09b_0_28"/>
          <p:cNvSpPr txBox="1"/>
          <p:nvPr/>
        </p:nvSpPr>
        <p:spPr>
          <a:xfrm>
            <a:off x="3867925" y="1650200"/>
            <a:ext cx="4350600" cy="3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Backstory</a:t>
            </a:r>
            <a:endParaRPr b="1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João trabalha de segunda a sexta e quer aproveitar os fins de semana com a esposa e os dois filhos (7 e 10 anos). Evita zonas turísticas demasiado cheias e procura alternativas mais calmas: parques, trilhos, atividades</a:t>
            </a:r>
            <a:r>
              <a:rPr b="0" i="0" lang="en-US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culturais</a:t>
            </a:r>
            <a:r>
              <a:rPr b="0" i="0" lang="en-US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adequadas a crianças.</a:t>
            </a:r>
            <a:endParaRPr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É cuidadoso com gastos e aprecia quando encontra ferramentas que o ajudam a planear atividades de forma eficiente. Valoriza apps que tornam a experiência mais simples e segura.</a:t>
            </a:r>
            <a:endParaRPr b="0" i="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1" i="0" sz="1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g3a1c1b7b09b_0_28"/>
          <p:cNvSpPr txBox="1"/>
          <p:nvPr/>
        </p:nvSpPr>
        <p:spPr>
          <a:xfrm>
            <a:off x="8228250" y="2211025"/>
            <a:ext cx="2900400" cy="33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Objetivos ao usar o Xplored</a:t>
            </a:r>
            <a:endParaRPr b="1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b="0" i="0" lang="en-US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Encontrar locais apropriados para crianças perto dele.</a:t>
            </a:r>
            <a:endParaRPr b="0" i="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b="0" i="0" lang="en-US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Seguir percursos Pedipaper para transformar passeios em aventuras.</a:t>
            </a:r>
            <a:endParaRPr b="0" i="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b="0" i="0" lang="en-US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Ganhar pontos e trocá-los por descontos em lojas de brinquedos e geladarias.</a:t>
            </a:r>
            <a:endParaRPr b="0" i="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b="0" i="0" lang="en-US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Ver reviews de outros pais antes de levar os filhos.</a:t>
            </a:r>
            <a:endParaRPr b="0" i="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g3a1c1b7b09b_0_28"/>
          <p:cNvSpPr txBox="1"/>
          <p:nvPr/>
        </p:nvSpPr>
        <p:spPr>
          <a:xfrm>
            <a:off x="3867925" y="4617075"/>
            <a:ext cx="4350600" cy="15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Frustrações</a:t>
            </a:r>
            <a:endParaRPr b="1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b="0" i="0" lang="en-US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Roteiros confusos ou desatualizados.</a:t>
            </a:r>
            <a:endParaRPr b="0" i="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b="0" i="0" lang="en-US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Zonas turísticas demasiado cheias.</a:t>
            </a:r>
            <a:endParaRPr b="0" i="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b="0" i="0" lang="en-US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Falta de incentivos reais para usar apps de turismo.</a:t>
            </a:r>
            <a:endParaRPr b="1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2" name="Google Shape;132;g3a1c1b7b09b_0_28" title="Perfil 2.png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67163" y="1650200"/>
            <a:ext cx="2011451" cy="2011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map of a city" id="137" name="Google Shape;137;p5"/>
          <p:cNvPicPr preferRelativeResize="0"/>
          <p:nvPr/>
        </p:nvPicPr>
        <p:blipFill rotWithShape="1">
          <a:blip r:embed="rId3">
            <a:alphaModFix amt="29000"/>
          </a:blip>
          <a:srcRect b="4543" l="1855" r="2431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red and green pin with a camera and x" id="138" name="Google Shape;138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19506" y="-1"/>
            <a:ext cx="1325564" cy="1325564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5"/>
          <p:cNvSpPr txBox="1"/>
          <p:nvPr>
            <p:ph idx="12" type="sldNum"/>
          </p:nvPr>
        </p:nvSpPr>
        <p:spPr>
          <a:xfrm>
            <a:off x="9364980" y="631031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0" name="Google Shape;140;p5"/>
          <p:cNvSpPr txBox="1"/>
          <p:nvPr/>
        </p:nvSpPr>
        <p:spPr>
          <a:xfrm>
            <a:off x="2821200" y="2881325"/>
            <a:ext cx="6633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✓ Um registo rápido e simples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5"/>
          <p:cNvSpPr txBox="1"/>
          <p:nvPr/>
        </p:nvSpPr>
        <p:spPr>
          <a:xfrm>
            <a:off x="2821200" y="3689125"/>
            <a:ext cx="65496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✓ Sistema de adição de locais personalizável</a:t>
            </a:r>
            <a:endParaRPr b="1" i="0" sz="2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5"/>
          <p:cNvSpPr txBox="1"/>
          <p:nvPr>
            <p:ph type="title"/>
          </p:nvPr>
        </p:nvSpPr>
        <p:spPr>
          <a:xfrm>
            <a:off x="838205" y="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b="1" lang="en-US" sz="3200">
                <a:latin typeface="Arial"/>
                <a:ea typeface="Arial"/>
                <a:cs typeface="Arial"/>
                <a:sym typeface="Arial"/>
              </a:rPr>
              <a:t>Funcionalidades Implementadas (até agora)</a:t>
            </a:r>
            <a:endParaRPr b="1" sz="32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3" name="Google Shape;143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96925" y="1249336"/>
            <a:ext cx="2624263" cy="5426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5" title="Criar local.png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318512" y="1209662"/>
            <a:ext cx="2836126" cy="5505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map of a city" id="149" name="Google Shape;149;g3a1c1b7b09b_0_48"/>
          <p:cNvPicPr preferRelativeResize="0"/>
          <p:nvPr/>
        </p:nvPicPr>
        <p:blipFill rotWithShape="1">
          <a:blip r:embed="rId3">
            <a:alphaModFix amt="29000"/>
          </a:blip>
          <a:srcRect b="4543" l="1855" r="2431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red and green pin with a camera and x" id="150" name="Google Shape;150;g3a1c1b7b09b_0_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19506" y="-1"/>
            <a:ext cx="1325564" cy="1325564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g3a1c1b7b09b_0_48"/>
          <p:cNvSpPr txBox="1"/>
          <p:nvPr>
            <p:ph idx="12" type="sldNum"/>
          </p:nvPr>
        </p:nvSpPr>
        <p:spPr>
          <a:xfrm>
            <a:off x="9364980" y="6310313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2" name="Google Shape;152;g3a1c1b7b09b_0_48"/>
          <p:cNvSpPr txBox="1"/>
          <p:nvPr/>
        </p:nvSpPr>
        <p:spPr>
          <a:xfrm>
            <a:off x="3523825" y="2529200"/>
            <a:ext cx="5352600" cy="8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✓ Um mapa interativo que mostra locais de interesse em redor</a:t>
            </a:r>
            <a:endParaRPr b="1" i="0" sz="2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g3a1c1b7b09b_0_48"/>
          <p:cNvSpPr txBox="1"/>
          <p:nvPr>
            <p:ph type="title"/>
          </p:nvPr>
        </p:nvSpPr>
        <p:spPr>
          <a:xfrm>
            <a:off x="838205" y="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b="1" lang="en-US" sz="3200">
                <a:latin typeface="Arial"/>
                <a:ea typeface="Arial"/>
                <a:cs typeface="Arial"/>
                <a:sym typeface="Arial"/>
              </a:rPr>
              <a:t>Funcionalidades Implementadas (até agora)</a:t>
            </a:r>
            <a:endParaRPr b="1" sz="3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g3a1c1b7b09b_0_48"/>
          <p:cNvSpPr txBox="1"/>
          <p:nvPr/>
        </p:nvSpPr>
        <p:spPr>
          <a:xfrm>
            <a:off x="3523825" y="3946350"/>
            <a:ext cx="5352600" cy="8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✓ Um menu pop-up para ver os locais com mais detalhe</a:t>
            </a:r>
            <a:endParaRPr b="1" i="0" sz="2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5" name="Google Shape;155;g3a1c1b7b09b_0_48" title="Place page.png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292675" y="1325700"/>
            <a:ext cx="2379626" cy="5002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g3a1c1b7b09b_0_48" title="Locais perto de ti.png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06675" y="1360588"/>
            <a:ext cx="2379626" cy="49325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map of a city" id="161" name="Google Shape;161;p7"/>
          <p:cNvPicPr preferRelativeResize="0"/>
          <p:nvPr/>
        </p:nvPicPr>
        <p:blipFill rotWithShape="1">
          <a:blip r:embed="rId3">
            <a:alphaModFix amt="29000"/>
          </a:blip>
          <a:srcRect b="4543" l="1855" r="2431" t="0"/>
          <a:stretch/>
        </p:blipFill>
        <p:spPr>
          <a:xfrm>
            <a:off x="0" y="-1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7"/>
          <p:cNvSpPr txBox="1"/>
          <p:nvPr>
            <p:ph type="title"/>
          </p:nvPr>
        </p:nvSpPr>
        <p:spPr>
          <a:xfrm>
            <a:off x="838205" y="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b="1" lang="en-US">
                <a:latin typeface="Arial"/>
                <a:ea typeface="Arial"/>
                <a:cs typeface="Arial"/>
                <a:sym typeface="Arial"/>
              </a:rPr>
              <a:t>Funcionalidades Implementadas</a:t>
            </a:r>
            <a:endParaRPr b="1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red and green pin with a camera and x" id="163" name="Google Shape;163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19506" y="-1"/>
            <a:ext cx="1325564" cy="1325564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7"/>
          <p:cNvSpPr txBox="1"/>
          <p:nvPr>
            <p:ph idx="12" type="sldNum"/>
          </p:nvPr>
        </p:nvSpPr>
        <p:spPr>
          <a:xfrm>
            <a:off x="9364980" y="631031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5" name="Google Shape;165;p7"/>
          <p:cNvSpPr txBox="1"/>
          <p:nvPr/>
        </p:nvSpPr>
        <p:spPr>
          <a:xfrm>
            <a:off x="3297975" y="2870475"/>
            <a:ext cx="55233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✓ Um perfil com uma galeria própria para o utilizador</a:t>
            </a:r>
            <a:endParaRPr b="1" i="0" sz="2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7"/>
          <p:cNvSpPr txBox="1"/>
          <p:nvPr/>
        </p:nvSpPr>
        <p:spPr>
          <a:xfrm>
            <a:off x="3893300" y="4048575"/>
            <a:ext cx="44532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✓ Uma secção de Definições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7" name="Google Shape;167;p7" title="User.png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34839" y="1325575"/>
            <a:ext cx="2530411" cy="5181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7" title="Screenshot 2025-11-09 185612.png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326750" y="1304728"/>
            <a:ext cx="2530400" cy="52228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map of a city" id="173" name="Google Shape;173;p6"/>
          <p:cNvPicPr preferRelativeResize="0"/>
          <p:nvPr/>
        </p:nvPicPr>
        <p:blipFill rotWithShape="1">
          <a:blip r:embed="rId3">
            <a:alphaModFix amt="29000"/>
          </a:blip>
          <a:srcRect b="4544" l="1855" r="2433" t="0"/>
          <a:stretch/>
        </p:blipFill>
        <p:spPr>
          <a:xfrm>
            <a:off x="0" y="0"/>
            <a:ext cx="12192000" cy="68580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red and green pin with a camera and x" id="174" name="Google Shape;174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19506" y="-1"/>
            <a:ext cx="1325564" cy="1325564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6"/>
          <p:cNvSpPr txBox="1"/>
          <p:nvPr>
            <p:ph idx="12" type="sldNum"/>
          </p:nvPr>
        </p:nvSpPr>
        <p:spPr>
          <a:xfrm>
            <a:off x="9364980" y="631031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6" name="Google Shape;176;p6"/>
          <p:cNvSpPr txBox="1"/>
          <p:nvPr/>
        </p:nvSpPr>
        <p:spPr>
          <a:xfrm>
            <a:off x="838200" y="6032575"/>
            <a:ext cx="49389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✓ Um sistema de feedback do utilizador</a:t>
            </a:r>
            <a:endParaRPr b="1" i="0" sz="2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6"/>
          <p:cNvSpPr txBox="1"/>
          <p:nvPr>
            <p:ph type="title"/>
          </p:nvPr>
        </p:nvSpPr>
        <p:spPr>
          <a:xfrm>
            <a:off x="838205" y="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b="1" lang="en-US">
                <a:latin typeface="Arial"/>
                <a:ea typeface="Arial"/>
                <a:cs typeface="Arial"/>
                <a:sym typeface="Arial"/>
              </a:rPr>
              <a:t>Funcionalidades planeadas</a:t>
            </a:r>
            <a:endParaRPr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6"/>
          <p:cNvSpPr txBox="1"/>
          <p:nvPr/>
        </p:nvSpPr>
        <p:spPr>
          <a:xfrm>
            <a:off x="6729475" y="1197400"/>
            <a:ext cx="43986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✓ Incentivo de participação em atividades por descontos para serem usados em cupões</a:t>
            </a:r>
            <a:endParaRPr b="1" i="0" sz="2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9" name="Google Shape;179;p6" title="Loja de Cupões.png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805875" y="2305600"/>
            <a:ext cx="2245807" cy="4502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6" title="Review.png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17856" y="1325700"/>
            <a:ext cx="2179594" cy="4502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map of a city" id="185" name="Google Shape;185;g3a2a509c1c0_1_0"/>
          <p:cNvPicPr preferRelativeResize="0"/>
          <p:nvPr/>
        </p:nvPicPr>
        <p:blipFill rotWithShape="1">
          <a:blip r:embed="rId3">
            <a:alphaModFix amt="29000"/>
          </a:blip>
          <a:srcRect b="4543" l="1856" r="2431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red and green pin with a camera and x" id="186" name="Google Shape;186;g3a2a509c1c0_1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19506" y="-1"/>
            <a:ext cx="1325564" cy="1325564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g3a2a509c1c0_1_0"/>
          <p:cNvSpPr txBox="1"/>
          <p:nvPr>
            <p:ph idx="12" type="sldNum"/>
          </p:nvPr>
        </p:nvSpPr>
        <p:spPr>
          <a:xfrm>
            <a:off x="9364980" y="6310313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8" name="Google Shape;188;g3a2a509c1c0_1_0"/>
          <p:cNvSpPr txBox="1"/>
          <p:nvPr>
            <p:ph type="title"/>
          </p:nvPr>
        </p:nvSpPr>
        <p:spPr>
          <a:xfrm>
            <a:off x="838205" y="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b="1" lang="en-US" sz="3200">
                <a:latin typeface="Arial"/>
                <a:ea typeface="Arial"/>
                <a:cs typeface="Arial"/>
                <a:sym typeface="Arial"/>
              </a:rPr>
              <a:t>Modelo da Base de Dados</a:t>
            </a:r>
            <a:endParaRPr b="1" sz="32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9" name="Google Shape;189;g3a2a509c1c0_1_0" title="Mermaid Chart - Vtiny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79923" y="1325575"/>
            <a:ext cx="4032151" cy="515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2025-10-07T17:46:11Z</dcterms:created>
  <dc:creator>Muhammad Sudeis</dc:creator>
</cp:coreProperties>
</file>